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  <p:embeddedFont>
      <p:font typeface="Montserrat Medium" panose="020B060402020202020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30973-16AA-4247-AB23-1972EAA20C61}">
  <a:tblStyle styleId="{69430973-16AA-4247-AB23-1972EAA20C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0520e8f1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0520e8f1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94e269a9b_3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94e269a9b_3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94e269a9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94e269a9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94e269a9b_3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94e269a9b_3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bc6b3a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fbc6b3a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94e269a9b_3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94e269a9b_3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94e269a9b_3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94e269a9b_3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60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94e269a9b_3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94e269a9b_3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4fb46879_0_15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4fb46879_0_15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4e269a9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94e269a9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4e269a9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4e269a9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4e269a9b_3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4e269a9b_3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4e269a9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94e269a9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4e269a9b_3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4e269a9b_3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94e269a9b_3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94e269a9b_3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483475" y="3673650"/>
            <a:ext cx="2567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021017" y="1336724"/>
            <a:ext cx="4057800" cy="20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1405050" y="1968725"/>
            <a:ext cx="6333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2970900" y="3540325"/>
            <a:ext cx="32022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85800" y="1876675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None/>
              <a:defRPr sz="8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/>
          <p:nvPr/>
        </p:nvSpPr>
        <p:spPr>
          <a:xfrm>
            <a:off x="1376475" y="2999825"/>
            <a:ext cx="64854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027700" y="3004950"/>
            <a:ext cx="5088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and description 3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72400" y="2605800"/>
            <a:ext cx="104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2800"/>
              <a:buNone/>
              <a:defRPr>
                <a:solidFill>
                  <a:srgbClr val="6326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1807325" y="3330900"/>
            <a:ext cx="39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700">
                <a:solidFill>
                  <a:srgbClr val="000000"/>
                </a:solidFill>
              </a:defRPr>
            </a:lvl2pPr>
            <a:lvl3pPr marL="1371600" lvl="2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700">
                <a:solidFill>
                  <a:srgbClr val="000000"/>
                </a:solidFill>
              </a:defRPr>
            </a:lvl3pPr>
            <a:lvl4pPr marL="1828800" lvl="3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700">
                <a:solidFill>
                  <a:srgbClr val="000000"/>
                </a:solidFill>
              </a:defRPr>
            </a:lvl4pPr>
            <a:lvl5pPr marL="2286000" lvl="4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700">
                <a:solidFill>
                  <a:srgbClr val="000000"/>
                </a:solidFill>
              </a:defRPr>
            </a:lvl5pPr>
            <a:lvl6pPr marL="2743200" lvl="5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700">
                <a:solidFill>
                  <a:srgbClr val="000000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700">
                <a:solidFill>
                  <a:srgbClr val="000000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700">
                <a:solidFill>
                  <a:srgbClr val="000000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idx="2"/>
          </p:nvPr>
        </p:nvSpPr>
        <p:spPr>
          <a:xfrm>
            <a:off x="1807325" y="2657175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6184407" y="3838433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6195374" y="2165752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6184407" y="3350995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3"/>
          </p:nvPr>
        </p:nvSpPr>
        <p:spPr>
          <a:xfrm>
            <a:off x="1040326" y="3831252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725100" y="695466"/>
            <a:ext cx="72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5"/>
          </p:nvPr>
        </p:nvSpPr>
        <p:spPr>
          <a:xfrm>
            <a:off x="1796503" y="3338880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 idx="6"/>
          </p:nvPr>
        </p:nvSpPr>
        <p:spPr>
          <a:xfrm>
            <a:off x="6195374" y="1669763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7"/>
          </p:nvPr>
        </p:nvSpPr>
        <p:spPr>
          <a:xfrm>
            <a:off x="1051293" y="2139053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8"/>
          </p:nvPr>
        </p:nvSpPr>
        <p:spPr>
          <a:xfrm>
            <a:off x="1637201" y="1657650"/>
            <a:ext cx="12999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6553042" y="3424725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4007250" y="3424725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458608" y="3410725"/>
            <a:ext cx="11295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725100" y="695466"/>
            <a:ext cx="72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/>
          <p:nvPr/>
        </p:nvSpPr>
        <p:spPr>
          <a:xfrm>
            <a:off x="6159075" y="3828524"/>
            <a:ext cx="1941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4"/>
          </p:nvPr>
        </p:nvSpPr>
        <p:spPr>
          <a:xfrm>
            <a:off x="1096124" y="3838425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5"/>
          </p:nvPr>
        </p:nvSpPr>
        <p:spPr>
          <a:xfrm>
            <a:off x="6163650" y="3838425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6"/>
          </p:nvPr>
        </p:nvSpPr>
        <p:spPr>
          <a:xfrm>
            <a:off x="3617850" y="3838425"/>
            <a:ext cx="19083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714175" y="706386"/>
            <a:ext cx="72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4980525" y="1382628"/>
            <a:ext cx="354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ExtraBold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4989975" y="2903679"/>
            <a:ext cx="33048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3"/>
          </p:nvPr>
        </p:nvSpPr>
        <p:spPr>
          <a:xfrm>
            <a:off x="4980525" y="2476338"/>
            <a:ext cx="354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4"/>
          </p:nvPr>
        </p:nvSpPr>
        <p:spPr>
          <a:xfrm>
            <a:off x="4989975" y="1801328"/>
            <a:ext cx="30657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5"/>
          </p:nvPr>
        </p:nvSpPr>
        <p:spPr>
          <a:xfrm>
            <a:off x="4989975" y="3976400"/>
            <a:ext cx="35499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181950" y="697918"/>
            <a:ext cx="33048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/>
          <p:nvPr/>
        </p:nvSpPr>
        <p:spPr>
          <a:xfrm>
            <a:off x="4181950" y="1362412"/>
            <a:ext cx="1175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6326E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" name="Google Shape;90;p20"/>
          <p:cNvSpPr txBox="1"/>
          <p:nvPr/>
        </p:nvSpPr>
        <p:spPr>
          <a:xfrm>
            <a:off x="4181950" y="2410492"/>
            <a:ext cx="10998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6326E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4181950" y="3607342"/>
            <a:ext cx="10998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6326E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6"/>
          </p:nvPr>
        </p:nvSpPr>
        <p:spPr>
          <a:xfrm>
            <a:off x="4980525" y="3552623"/>
            <a:ext cx="354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730920" y="718805"/>
            <a:ext cx="551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ExtraBold"/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720000" y="3292629"/>
            <a:ext cx="22218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720000" y="2893685"/>
            <a:ext cx="22218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3"/>
          </p:nvPr>
        </p:nvSpPr>
        <p:spPr>
          <a:xfrm>
            <a:off x="3461100" y="3292629"/>
            <a:ext cx="22218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4"/>
          </p:nvPr>
        </p:nvSpPr>
        <p:spPr>
          <a:xfrm>
            <a:off x="3461100" y="2893685"/>
            <a:ext cx="22218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5"/>
          </p:nvPr>
        </p:nvSpPr>
        <p:spPr>
          <a:xfrm>
            <a:off x="6292200" y="3292629"/>
            <a:ext cx="22218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6"/>
          </p:nvPr>
        </p:nvSpPr>
        <p:spPr>
          <a:xfrm>
            <a:off x="6292200" y="2893685"/>
            <a:ext cx="22218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4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711593" y="695396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636075" y="2693673"/>
            <a:ext cx="117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807325" y="3330900"/>
            <a:ext cx="39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1807325" y="2657175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82000" y="2064300"/>
            <a:ext cx="27726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326EE"/>
              </a:buClr>
              <a:buSzPts val="3300"/>
              <a:buNone/>
              <a:defRPr sz="3300">
                <a:solidFill>
                  <a:srgbClr val="6326EE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12600" y="863550"/>
            <a:ext cx="354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137200" y="3011925"/>
            <a:ext cx="31476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71817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720000" y="3225575"/>
            <a:ext cx="30231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3"/>
          </p:nvPr>
        </p:nvSpPr>
        <p:spPr>
          <a:xfrm>
            <a:off x="5137200" y="3212050"/>
            <a:ext cx="31476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720000" y="2707775"/>
            <a:ext cx="3441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734775" y="3011925"/>
            <a:ext cx="3023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10331" y="723537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12850" y="3564250"/>
            <a:ext cx="39591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31525" y="2162050"/>
            <a:ext cx="3657600" cy="14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/>
          <p:nvPr/>
        </p:nvSpPr>
        <p:spPr>
          <a:xfrm>
            <a:off x="732275" y="3907450"/>
            <a:ext cx="44409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302010" y="920787"/>
            <a:ext cx="35421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4270550" y="2431625"/>
            <a:ext cx="34260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4277225" y="2893659"/>
            <a:ext cx="35733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270550" y="3084025"/>
            <a:ext cx="33393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635000" y="1358900"/>
            <a:ext cx="7886700" cy="33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14175" y="706386"/>
            <a:ext cx="72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4229101" y="3449024"/>
            <a:ext cx="4757737" cy="1694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b="1" spc="300" dirty="0">
                <a:solidFill>
                  <a:schemeClr val="dk1"/>
                </a:solidFill>
              </a:rPr>
              <a:t>Studenți: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o-RO" sz="1800" spc="300" dirty="0">
                <a:solidFill>
                  <a:schemeClr val="dk1"/>
                </a:solidFill>
              </a:rPr>
              <a:t>Moise Andrei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o-RO" sz="1800" spc="300" dirty="0">
                <a:solidFill>
                  <a:schemeClr val="dk1"/>
                </a:solidFill>
              </a:rPr>
              <a:t>Trăistaru Vlad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o-RO" sz="1800" spc="300" dirty="0">
                <a:solidFill>
                  <a:schemeClr val="dk1"/>
                </a:solidFill>
              </a:rPr>
              <a:t>Dumitru Alexandra</a:t>
            </a:r>
            <a:endParaRPr sz="1800" spc="300" dirty="0">
              <a:solidFill>
                <a:schemeClr val="dk1"/>
              </a:solidFill>
            </a:endParaRPr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/>
          </p:nvPr>
        </p:nvSpPr>
        <p:spPr>
          <a:xfrm>
            <a:off x="867966" y="1091588"/>
            <a:ext cx="6722269" cy="1694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bg1"/>
                </a:solidFill>
              </a:rPr>
              <a:t>Apli</a:t>
            </a:r>
            <a:r>
              <a:rPr lang="ro-RO" sz="4000" dirty="0">
                <a:solidFill>
                  <a:schemeClr val="bg1"/>
                </a:solidFill>
              </a:rPr>
              <a:t>cație pentru</a:t>
            </a:r>
            <a:br>
              <a:rPr lang="ro-RO" sz="4000" dirty="0">
                <a:solidFill>
                  <a:schemeClr val="bg1"/>
                </a:solidFill>
              </a:rPr>
            </a:br>
            <a:r>
              <a:rPr lang="ro-RO" sz="4000" dirty="0">
                <a:solidFill>
                  <a:schemeClr val="bg1"/>
                </a:solidFill>
              </a:rPr>
              <a:t> detecție facială și recunoaștere de obiecte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B2EE6-D9BC-4870-8F35-ABB6776941E8}"/>
              </a:ext>
            </a:extLst>
          </p:cNvPr>
          <p:cNvSpPr txBox="1"/>
          <p:nvPr/>
        </p:nvSpPr>
        <p:spPr>
          <a:xfrm>
            <a:off x="157162" y="3754797"/>
            <a:ext cx="44862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ro-RO" sz="2000" b="1" spc="300" dirty="0">
                <a:solidFill>
                  <a:schemeClr val="dk1"/>
                </a:solidFill>
                <a:latin typeface="Montserrat"/>
                <a:sym typeface="Montserrat"/>
              </a:rPr>
              <a:t>Profesor Coordonator: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it-IT" sz="1800" spc="300" dirty="0">
                <a:solidFill>
                  <a:schemeClr val="dk1"/>
                </a:solidFill>
                <a:latin typeface="Montserrat"/>
                <a:sym typeface="Montserrat"/>
              </a:rPr>
              <a:t>Conf. dr. ing.</a:t>
            </a:r>
            <a:endParaRPr lang="ro-RO" sz="1800" spc="3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it-IT" sz="1800" spc="300" dirty="0">
                <a:solidFill>
                  <a:schemeClr val="dk1"/>
                </a:solidFill>
                <a:latin typeface="Montserrat"/>
                <a:sym typeface="Montserrat"/>
              </a:rPr>
              <a:t>Eduard Cristian </a:t>
            </a:r>
            <a:r>
              <a:rPr lang="ro-RO" sz="1800" spc="300" dirty="0">
                <a:solidFill>
                  <a:schemeClr val="dk1"/>
                </a:solidFill>
                <a:latin typeface="Montserrat"/>
                <a:sym typeface="Montserrat"/>
              </a:rPr>
              <a:t>Popovici</a:t>
            </a:r>
            <a:endParaRPr lang="it-IT" sz="1800" spc="3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endParaRPr lang="ro-RO" b="1" spc="300" dirty="0">
              <a:solidFill>
                <a:schemeClr val="dk1"/>
              </a:solidFill>
              <a:latin typeface="Montserrat" panose="020B0604020202020204" charset="0"/>
            </a:endParaRP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8590B1-90B4-445F-B595-F2B90071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988" y="150044"/>
            <a:ext cx="5372100" cy="776400"/>
          </a:xfrm>
        </p:spPr>
        <p:txBody>
          <a:bodyPr/>
          <a:lstStyle/>
          <a:p>
            <a:r>
              <a:rPr lang="ro-RO" dirty="0"/>
              <a:t>Recunoașterea obiectelor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EF807D-6C03-4C18-A0D5-2E7D2E69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621" y="816351"/>
            <a:ext cx="5888757" cy="417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93144-9356-4BF8-BFFE-A4A9A697191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84043" y="302559"/>
            <a:ext cx="7375913" cy="1026178"/>
          </a:xfrm>
        </p:spPr>
        <p:txBody>
          <a:bodyPr/>
          <a:lstStyle/>
          <a:p>
            <a:pPr algn="ctr"/>
            <a:r>
              <a:rPr lang="ro-RO" sz="2400" dirty="0"/>
              <a:t>Schimbarea camerei și permisiunea utilizării acesteia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640657-6F80-4501-9FD2-9108C1EB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46" y="2571751"/>
            <a:ext cx="4801728" cy="2102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4E9217-4754-47A2-9280-8631235B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193006"/>
            <a:ext cx="5212556" cy="1139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1" name="Google Shape;7487;p83">
            <a:extLst>
              <a:ext uri="{FF2B5EF4-FFF2-40B4-BE49-F238E27FC236}">
                <a16:creationId xmlns:a16="http://schemas.microsoft.com/office/drawing/2014/main" id="{00A974C0-13BB-4C10-B1D9-FA307458E8D0}"/>
              </a:ext>
            </a:extLst>
          </p:cNvPr>
          <p:cNvGrpSpPr/>
          <p:nvPr/>
        </p:nvGrpSpPr>
        <p:grpSpPr>
          <a:xfrm>
            <a:off x="1167041" y="3161370"/>
            <a:ext cx="1133245" cy="917168"/>
            <a:chOff x="-46042675" y="3218600"/>
            <a:chExt cx="300100" cy="263100"/>
          </a:xfrm>
          <a:solidFill>
            <a:schemeClr val="tx1"/>
          </a:solidFill>
        </p:grpSpPr>
        <p:sp>
          <p:nvSpPr>
            <p:cNvPr id="62" name="Google Shape;7488;p83">
              <a:extLst>
                <a:ext uri="{FF2B5EF4-FFF2-40B4-BE49-F238E27FC236}">
                  <a16:creationId xmlns:a16="http://schemas.microsoft.com/office/drawing/2014/main" id="{02AEF12E-BDFB-4E4E-8108-594FA8B2AF92}"/>
                </a:ext>
              </a:extLst>
            </p:cNvPr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489;p83">
              <a:extLst>
                <a:ext uri="{FF2B5EF4-FFF2-40B4-BE49-F238E27FC236}">
                  <a16:creationId xmlns:a16="http://schemas.microsoft.com/office/drawing/2014/main" id="{96A2B624-4D2E-475F-A48F-A6EFC6260CBC}"/>
                </a:ext>
              </a:extLst>
            </p:cNvPr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490;p83">
              <a:extLst>
                <a:ext uri="{FF2B5EF4-FFF2-40B4-BE49-F238E27FC236}">
                  <a16:creationId xmlns:a16="http://schemas.microsoft.com/office/drawing/2014/main" id="{A9D40DE6-6BCD-40BF-9D6E-74EEF8E7F99F}"/>
                </a:ext>
              </a:extLst>
            </p:cNvPr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491;p83">
              <a:extLst>
                <a:ext uri="{FF2B5EF4-FFF2-40B4-BE49-F238E27FC236}">
                  <a16:creationId xmlns:a16="http://schemas.microsoft.com/office/drawing/2014/main" id="{2D2EDCCF-DE5C-4DB5-AF7F-AD09B85715E9}"/>
                </a:ext>
              </a:extLst>
            </p:cNvPr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492;p83">
              <a:extLst>
                <a:ext uri="{FF2B5EF4-FFF2-40B4-BE49-F238E27FC236}">
                  <a16:creationId xmlns:a16="http://schemas.microsoft.com/office/drawing/2014/main" id="{7AE40DB1-A135-42D7-9404-A1213C695E0D}"/>
                </a:ext>
              </a:extLst>
            </p:cNvPr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493;p83">
              <a:extLst>
                <a:ext uri="{FF2B5EF4-FFF2-40B4-BE49-F238E27FC236}">
                  <a16:creationId xmlns:a16="http://schemas.microsoft.com/office/drawing/2014/main" id="{8E19CF2A-0632-49D4-9056-AAD9EF9BFEC9}"/>
                </a:ext>
              </a:extLst>
            </p:cNvPr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55856-FF3B-4CAC-9CD1-BDC63A8F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163" y="1446327"/>
            <a:ext cx="2576974" cy="572700"/>
          </a:xfrm>
        </p:spPr>
        <p:txBody>
          <a:bodyPr/>
          <a:lstStyle/>
          <a:p>
            <a:r>
              <a:rPr lang="ro-RO" sz="4000" dirty="0"/>
              <a:t>Interfață</a:t>
            </a:r>
            <a:endParaRPr lang="en-US" sz="4000" dirty="0"/>
          </a:p>
        </p:txBody>
      </p:sp>
      <p:grpSp>
        <p:nvGrpSpPr>
          <p:cNvPr id="21" name="Google Shape;5631;p79">
            <a:extLst>
              <a:ext uri="{FF2B5EF4-FFF2-40B4-BE49-F238E27FC236}">
                <a16:creationId xmlns:a16="http://schemas.microsoft.com/office/drawing/2014/main" id="{12968149-A96A-4D3A-8905-D7D7482415CD}"/>
              </a:ext>
            </a:extLst>
          </p:cNvPr>
          <p:cNvGrpSpPr/>
          <p:nvPr/>
        </p:nvGrpSpPr>
        <p:grpSpPr>
          <a:xfrm>
            <a:off x="4231936" y="2450306"/>
            <a:ext cx="951588" cy="1228725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22" name="Google Shape;5632;p79">
              <a:extLst>
                <a:ext uri="{FF2B5EF4-FFF2-40B4-BE49-F238E27FC236}">
                  <a16:creationId xmlns:a16="http://schemas.microsoft.com/office/drawing/2014/main" id="{2328E489-0D67-49AF-9474-2B62B2858C5D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3" name="Google Shape;5633;p79">
              <a:extLst>
                <a:ext uri="{FF2B5EF4-FFF2-40B4-BE49-F238E27FC236}">
                  <a16:creationId xmlns:a16="http://schemas.microsoft.com/office/drawing/2014/main" id="{D8C7CE7B-1872-4A0D-821B-428D5F5BF7B3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5634;p79">
              <a:extLst>
                <a:ext uri="{FF2B5EF4-FFF2-40B4-BE49-F238E27FC236}">
                  <a16:creationId xmlns:a16="http://schemas.microsoft.com/office/drawing/2014/main" id="{DA44CFE3-C5BC-403A-9798-7B70CD8087D1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5635;p79">
              <a:extLst>
                <a:ext uri="{FF2B5EF4-FFF2-40B4-BE49-F238E27FC236}">
                  <a16:creationId xmlns:a16="http://schemas.microsoft.com/office/drawing/2014/main" id="{53C3B318-081E-4037-9C64-CABB11AAFB50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71B5110-DAAE-4CD2-9B5C-4E63B6BF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457200"/>
            <a:ext cx="4210050" cy="148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29B90-EC55-4F2D-8872-8F3C450A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30" y="2935209"/>
            <a:ext cx="2509837" cy="146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CE47B4-E9C5-4FF3-A241-870365635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241" y="2950791"/>
            <a:ext cx="2388395" cy="1458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7F21A-4191-42CB-8BFE-32B05D7E3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11" y="2943097"/>
            <a:ext cx="2295527" cy="1474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9EE617-BE1A-4107-B1F1-D39C0BB78786}"/>
              </a:ext>
            </a:extLst>
          </p:cNvPr>
          <p:cNvSpPr txBox="1"/>
          <p:nvPr/>
        </p:nvSpPr>
        <p:spPr>
          <a:xfrm>
            <a:off x="1189053" y="257174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Montserrat" panose="020B0604020202020204" charset="0"/>
              </a:rPr>
              <a:t>FACES</a:t>
            </a:r>
            <a:endParaRPr lang="en-US" dirty="0">
              <a:latin typeface="Montserrat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E2D834-6D14-4C7C-96B6-4562C6309A08}"/>
              </a:ext>
            </a:extLst>
          </p:cNvPr>
          <p:cNvSpPr txBox="1"/>
          <p:nvPr/>
        </p:nvSpPr>
        <p:spPr>
          <a:xfrm>
            <a:off x="4161728" y="2571746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Montserrat" panose="020B0604020202020204" charset="0"/>
              </a:rPr>
              <a:t>OBJECTS</a:t>
            </a:r>
            <a:endParaRPr lang="en-US" dirty="0">
              <a:latin typeface="Montserrat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659FA-F7E0-4015-AFF8-418EDEDC7275}"/>
              </a:ext>
            </a:extLst>
          </p:cNvPr>
          <p:cNvSpPr txBox="1"/>
          <p:nvPr/>
        </p:nvSpPr>
        <p:spPr>
          <a:xfrm>
            <a:off x="6881377" y="2571748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Montserrat" panose="020B0604020202020204" charset="0"/>
              </a:rPr>
              <a:t>SWAP CAMERA</a:t>
            </a:r>
            <a:endParaRPr lang="en-US" dirty="0">
              <a:latin typeface="Montserrat" panose="020B060402020202020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07014-C83A-44CD-AA99-33A9DB452A0F}"/>
              </a:ext>
            </a:extLst>
          </p:cNvPr>
          <p:cNvSpPr txBox="1"/>
          <p:nvPr/>
        </p:nvSpPr>
        <p:spPr>
          <a:xfrm>
            <a:off x="3781076" y="113789"/>
            <a:ext cx="158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Montserrat" panose="020B0604020202020204" charset="0"/>
              </a:rPr>
              <a:t>CAMERA VIEW</a:t>
            </a:r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>
            <a:spLocks noGrp="1"/>
          </p:cNvSpPr>
          <p:nvPr>
            <p:ph type="title"/>
          </p:nvPr>
        </p:nvSpPr>
        <p:spPr>
          <a:xfrm>
            <a:off x="3147111" y="1638538"/>
            <a:ext cx="2849778" cy="726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/>
              <a:t>Rezultate</a:t>
            </a:r>
            <a:endParaRPr sz="4000" dirty="0">
              <a:solidFill>
                <a:srgbClr val="000000"/>
              </a:solidFill>
            </a:endParaRPr>
          </a:p>
        </p:txBody>
      </p:sp>
      <p:sp>
        <p:nvSpPr>
          <p:cNvPr id="71" name="Google Shape;8453;p85">
            <a:extLst>
              <a:ext uri="{FF2B5EF4-FFF2-40B4-BE49-F238E27FC236}">
                <a16:creationId xmlns:a16="http://schemas.microsoft.com/office/drawing/2014/main" id="{97A63453-5439-4D09-A50E-2AF60C2D903C}"/>
              </a:ext>
            </a:extLst>
          </p:cNvPr>
          <p:cNvSpPr/>
          <p:nvPr/>
        </p:nvSpPr>
        <p:spPr>
          <a:xfrm>
            <a:off x="4194908" y="2571750"/>
            <a:ext cx="754184" cy="989368"/>
          </a:xfrm>
          <a:custGeom>
            <a:avLst/>
            <a:gdLst/>
            <a:ahLst/>
            <a:cxnLst/>
            <a:rect l="l" t="t" r="r" b="b"/>
            <a:pathLst>
              <a:path w="8886" h="11657" extrusionOk="0">
                <a:moveTo>
                  <a:pt x="5861" y="662"/>
                </a:moveTo>
                <a:cubicBezTo>
                  <a:pt x="6302" y="662"/>
                  <a:pt x="6302" y="1323"/>
                  <a:pt x="5861" y="1323"/>
                </a:cubicBezTo>
                <a:lnTo>
                  <a:pt x="3120" y="1323"/>
                </a:lnTo>
                <a:cubicBezTo>
                  <a:pt x="2647" y="1323"/>
                  <a:pt x="2647" y="662"/>
                  <a:pt x="3120" y="662"/>
                </a:cubicBezTo>
                <a:close/>
                <a:moveTo>
                  <a:pt x="7215" y="3466"/>
                </a:moveTo>
                <a:cubicBezTo>
                  <a:pt x="7625" y="3466"/>
                  <a:pt x="7625" y="4127"/>
                  <a:pt x="7215" y="4127"/>
                </a:cubicBezTo>
                <a:lnTo>
                  <a:pt x="4443" y="4127"/>
                </a:lnTo>
                <a:cubicBezTo>
                  <a:pt x="4002" y="4127"/>
                  <a:pt x="3970" y="3466"/>
                  <a:pt x="4443" y="3466"/>
                </a:cubicBezTo>
                <a:close/>
                <a:moveTo>
                  <a:pt x="3101" y="2795"/>
                </a:moveTo>
                <a:cubicBezTo>
                  <a:pt x="3360" y="2795"/>
                  <a:pt x="3582" y="3129"/>
                  <a:pt x="3340" y="3371"/>
                </a:cubicBezTo>
                <a:lnTo>
                  <a:pt x="2899" y="3812"/>
                </a:lnTo>
                <a:lnTo>
                  <a:pt x="3340" y="4253"/>
                </a:lnTo>
                <a:cubicBezTo>
                  <a:pt x="3582" y="4495"/>
                  <a:pt x="3360" y="4830"/>
                  <a:pt x="3101" y="4830"/>
                </a:cubicBezTo>
                <a:cubicBezTo>
                  <a:pt x="3023" y="4830"/>
                  <a:pt x="2941" y="4799"/>
                  <a:pt x="2868" y="4726"/>
                </a:cubicBezTo>
                <a:lnTo>
                  <a:pt x="2427" y="4285"/>
                </a:lnTo>
                <a:lnTo>
                  <a:pt x="2017" y="4726"/>
                </a:lnTo>
                <a:cubicBezTo>
                  <a:pt x="1944" y="4799"/>
                  <a:pt x="1862" y="4830"/>
                  <a:pt x="1784" y="4830"/>
                </a:cubicBezTo>
                <a:cubicBezTo>
                  <a:pt x="1525" y="4830"/>
                  <a:pt x="1303" y="4495"/>
                  <a:pt x="1545" y="4253"/>
                </a:cubicBezTo>
                <a:lnTo>
                  <a:pt x="1954" y="3812"/>
                </a:lnTo>
                <a:lnTo>
                  <a:pt x="1545" y="3371"/>
                </a:lnTo>
                <a:cubicBezTo>
                  <a:pt x="1303" y="3129"/>
                  <a:pt x="1525" y="2795"/>
                  <a:pt x="1784" y="2795"/>
                </a:cubicBezTo>
                <a:cubicBezTo>
                  <a:pt x="1862" y="2795"/>
                  <a:pt x="1944" y="2825"/>
                  <a:pt x="2017" y="2899"/>
                </a:cubicBezTo>
                <a:lnTo>
                  <a:pt x="2427" y="3340"/>
                </a:lnTo>
                <a:lnTo>
                  <a:pt x="2868" y="2899"/>
                </a:lnTo>
                <a:cubicBezTo>
                  <a:pt x="2941" y="2825"/>
                  <a:pt x="3023" y="2795"/>
                  <a:pt x="3101" y="2795"/>
                </a:cubicBezTo>
                <a:close/>
                <a:moveTo>
                  <a:pt x="7242" y="6206"/>
                </a:moveTo>
                <a:cubicBezTo>
                  <a:pt x="7625" y="6206"/>
                  <a:pt x="7616" y="6868"/>
                  <a:pt x="7215" y="6868"/>
                </a:cubicBezTo>
                <a:lnTo>
                  <a:pt x="4443" y="6868"/>
                </a:lnTo>
                <a:cubicBezTo>
                  <a:pt x="4002" y="6868"/>
                  <a:pt x="3970" y="6207"/>
                  <a:pt x="4443" y="6207"/>
                </a:cubicBezTo>
                <a:lnTo>
                  <a:pt x="7215" y="6207"/>
                </a:lnTo>
                <a:cubicBezTo>
                  <a:pt x="7225" y="6206"/>
                  <a:pt x="7233" y="6206"/>
                  <a:pt x="7242" y="6206"/>
                </a:cubicBezTo>
                <a:close/>
                <a:moveTo>
                  <a:pt x="3101" y="5504"/>
                </a:moveTo>
                <a:cubicBezTo>
                  <a:pt x="3360" y="5504"/>
                  <a:pt x="3582" y="5839"/>
                  <a:pt x="3340" y="6081"/>
                </a:cubicBezTo>
                <a:lnTo>
                  <a:pt x="2899" y="6522"/>
                </a:lnTo>
                <a:lnTo>
                  <a:pt x="3340" y="6963"/>
                </a:lnTo>
                <a:cubicBezTo>
                  <a:pt x="3582" y="7205"/>
                  <a:pt x="3360" y="7539"/>
                  <a:pt x="3101" y="7539"/>
                </a:cubicBezTo>
                <a:cubicBezTo>
                  <a:pt x="3023" y="7539"/>
                  <a:pt x="2941" y="7509"/>
                  <a:pt x="2868" y="7435"/>
                </a:cubicBezTo>
                <a:lnTo>
                  <a:pt x="2427" y="6994"/>
                </a:lnTo>
                <a:lnTo>
                  <a:pt x="2017" y="7435"/>
                </a:lnTo>
                <a:cubicBezTo>
                  <a:pt x="1944" y="7509"/>
                  <a:pt x="1862" y="7539"/>
                  <a:pt x="1784" y="7539"/>
                </a:cubicBezTo>
                <a:cubicBezTo>
                  <a:pt x="1525" y="7539"/>
                  <a:pt x="1303" y="7205"/>
                  <a:pt x="1545" y="6963"/>
                </a:cubicBezTo>
                <a:lnTo>
                  <a:pt x="1954" y="6522"/>
                </a:lnTo>
                <a:lnTo>
                  <a:pt x="1545" y="6081"/>
                </a:lnTo>
                <a:cubicBezTo>
                  <a:pt x="1303" y="5839"/>
                  <a:pt x="1525" y="5504"/>
                  <a:pt x="1784" y="5504"/>
                </a:cubicBezTo>
                <a:cubicBezTo>
                  <a:pt x="1862" y="5504"/>
                  <a:pt x="1944" y="5535"/>
                  <a:pt x="2017" y="5608"/>
                </a:cubicBezTo>
                <a:lnTo>
                  <a:pt x="2427" y="6049"/>
                </a:lnTo>
                <a:lnTo>
                  <a:pt x="2868" y="5608"/>
                </a:lnTo>
                <a:cubicBezTo>
                  <a:pt x="2941" y="5535"/>
                  <a:pt x="3023" y="5504"/>
                  <a:pt x="3101" y="5504"/>
                </a:cubicBezTo>
                <a:close/>
                <a:moveTo>
                  <a:pt x="7215" y="8916"/>
                </a:moveTo>
                <a:cubicBezTo>
                  <a:pt x="7625" y="8916"/>
                  <a:pt x="7625" y="9609"/>
                  <a:pt x="7215" y="9609"/>
                </a:cubicBezTo>
                <a:lnTo>
                  <a:pt x="4443" y="9609"/>
                </a:lnTo>
                <a:cubicBezTo>
                  <a:pt x="4002" y="9609"/>
                  <a:pt x="3970" y="8916"/>
                  <a:pt x="4443" y="8916"/>
                </a:cubicBezTo>
                <a:close/>
                <a:moveTo>
                  <a:pt x="2395" y="8254"/>
                </a:moveTo>
                <a:cubicBezTo>
                  <a:pt x="2962" y="8254"/>
                  <a:pt x="3435" y="8727"/>
                  <a:pt x="3435" y="9263"/>
                </a:cubicBezTo>
                <a:cubicBezTo>
                  <a:pt x="3435" y="9830"/>
                  <a:pt x="2994" y="10302"/>
                  <a:pt x="2395" y="10302"/>
                </a:cubicBezTo>
                <a:cubicBezTo>
                  <a:pt x="1860" y="10302"/>
                  <a:pt x="1387" y="9830"/>
                  <a:pt x="1387" y="9263"/>
                </a:cubicBezTo>
                <a:cubicBezTo>
                  <a:pt x="1387" y="8727"/>
                  <a:pt x="1860" y="8254"/>
                  <a:pt x="2395" y="8254"/>
                </a:cubicBezTo>
                <a:close/>
                <a:moveTo>
                  <a:pt x="3057" y="0"/>
                </a:moveTo>
                <a:cubicBezTo>
                  <a:pt x="2647" y="0"/>
                  <a:pt x="2238" y="252"/>
                  <a:pt x="2112" y="662"/>
                </a:cubicBezTo>
                <a:lnTo>
                  <a:pt x="1009" y="662"/>
                </a:lnTo>
                <a:cubicBezTo>
                  <a:pt x="473" y="662"/>
                  <a:pt x="1" y="1134"/>
                  <a:pt x="1" y="1670"/>
                </a:cubicBezTo>
                <a:lnTo>
                  <a:pt x="1" y="10617"/>
                </a:lnTo>
                <a:cubicBezTo>
                  <a:pt x="1" y="11153"/>
                  <a:pt x="473" y="11657"/>
                  <a:pt x="1009" y="11657"/>
                </a:cubicBezTo>
                <a:lnTo>
                  <a:pt x="7877" y="11657"/>
                </a:lnTo>
                <a:cubicBezTo>
                  <a:pt x="8413" y="11657"/>
                  <a:pt x="8885" y="11184"/>
                  <a:pt x="8885" y="10617"/>
                </a:cubicBezTo>
                <a:lnTo>
                  <a:pt x="8885" y="1670"/>
                </a:lnTo>
                <a:cubicBezTo>
                  <a:pt x="8885" y="1134"/>
                  <a:pt x="8476" y="662"/>
                  <a:pt x="7877" y="662"/>
                </a:cubicBezTo>
                <a:lnTo>
                  <a:pt x="6774" y="662"/>
                </a:lnTo>
                <a:cubicBezTo>
                  <a:pt x="6617" y="252"/>
                  <a:pt x="6270" y="0"/>
                  <a:pt x="58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 shot of a stuffed animal&#10;&#10;Description automatically generated">
            <a:extLst>
              <a:ext uri="{FF2B5EF4-FFF2-40B4-BE49-F238E27FC236}">
                <a16:creationId xmlns:a16="http://schemas.microsoft.com/office/drawing/2014/main" id="{EF8D57B2-6B6B-47A9-8131-D2ED1422D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80" y="1697263"/>
            <a:ext cx="3744098" cy="1748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screen shot of a cat&#10;&#10;Description automatically generated">
            <a:extLst>
              <a:ext uri="{FF2B5EF4-FFF2-40B4-BE49-F238E27FC236}">
                <a16:creationId xmlns:a16="http://schemas.microsoft.com/office/drawing/2014/main" id="{AB1E5D4F-466E-4196-9F26-61869F83F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" y="753280"/>
            <a:ext cx="3744098" cy="1748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6404954D-4F7A-4AC0-A889-F08661425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4" y="3098422"/>
            <a:ext cx="3744098" cy="1748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B366C8-0E60-4B23-8A8A-0B1790293AC5}"/>
              </a:ext>
            </a:extLst>
          </p:cNvPr>
          <p:cNvSpPr txBox="1"/>
          <p:nvPr/>
        </p:nvSpPr>
        <p:spPr>
          <a:xfrm>
            <a:off x="3887357" y="96050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" panose="020B0604020202020204" charset="0"/>
              </a:rPr>
              <a:t>OBIECTE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CACF38BA-FB70-4783-80C0-39EAE555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370" y="769544"/>
            <a:ext cx="3744099" cy="1748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B366C8-0E60-4B23-8A8A-0B1790293AC5}"/>
              </a:ext>
            </a:extLst>
          </p:cNvPr>
          <p:cNvSpPr txBox="1"/>
          <p:nvPr/>
        </p:nvSpPr>
        <p:spPr>
          <a:xfrm>
            <a:off x="3887357" y="119521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ontserrat" panose="020B0604020202020204" charset="0"/>
              </a:rPr>
              <a:t>OBIECTE</a:t>
            </a:r>
          </a:p>
        </p:txBody>
      </p:sp>
      <p:pic>
        <p:nvPicPr>
          <p:cNvPr id="3" name="Picture 2" descr="A picture containing monitor, shelf, screen, television&#10;&#10;Description automatically generated">
            <a:extLst>
              <a:ext uri="{FF2B5EF4-FFF2-40B4-BE49-F238E27FC236}">
                <a16:creationId xmlns:a16="http://schemas.microsoft.com/office/drawing/2014/main" id="{0823AD34-E0F3-43A3-90C8-34A726C5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81" y="1983817"/>
            <a:ext cx="3744099" cy="1684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16D5618E-27B7-4BF1-89D7-6C020E679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369" y="3018345"/>
            <a:ext cx="3744100" cy="1748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024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93F3A-6290-4F4F-9768-76CE5BFA67CC}"/>
              </a:ext>
            </a:extLst>
          </p:cNvPr>
          <p:cNvSpPr txBox="1"/>
          <p:nvPr/>
        </p:nvSpPr>
        <p:spPr>
          <a:xfrm>
            <a:off x="2714625" y="2150268"/>
            <a:ext cx="371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>
                <a:solidFill>
                  <a:schemeClr val="bg1"/>
                </a:solidFill>
                <a:latin typeface="Montserrat ExtraBold" panose="020B0604020202020204" charset="0"/>
              </a:rPr>
              <a:t>MULȚUMIM!</a:t>
            </a:r>
            <a:endParaRPr lang="en-US" sz="4000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/>
        </p:nvSpPr>
        <p:spPr>
          <a:xfrm>
            <a:off x="727594" y="1279086"/>
            <a:ext cx="3602181" cy="386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o-RO" sz="2000" dirty="0">
                <a:latin typeface="Montserrat" panose="020B0604020202020204" charset="0"/>
                <a:ea typeface="Source Sans Pro Light"/>
                <a:cs typeface="Source Sans Pro Light"/>
                <a:sym typeface="Source Sans Pro Light"/>
              </a:rPr>
              <a:t>Tehnologii folosite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o-RO" sz="2000" dirty="0">
                <a:latin typeface="Montserrat" panose="020B0604020202020204" charset="0"/>
                <a:ea typeface="Source Sans Pro Light"/>
                <a:cs typeface="Source Sans Pro Light"/>
                <a:sym typeface="Source Sans Pro Light"/>
              </a:rPr>
              <a:t>Detalii teoretice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o-RO" sz="2000" dirty="0">
                <a:latin typeface="Montserrat" panose="020B0604020202020204" charset="0"/>
                <a:ea typeface="Source Sans Pro Light"/>
                <a:cs typeface="Source Sans Pro Light"/>
                <a:sym typeface="Source Sans Pro Light"/>
              </a:rPr>
              <a:t>Funcționalități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o-RO" sz="2000" dirty="0">
                <a:latin typeface="Montserrat" panose="020B0604020202020204" charset="0"/>
                <a:ea typeface="Source Sans Pro Light"/>
                <a:cs typeface="Source Sans Pro Light"/>
                <a:sym typeface="Source Sans Pro Light"/>
              </a:rPr>
              <a:t>Interfață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o-RO" sz="2000" dirty="0">
                <a:latin typeface="Montserrat" panose="020B0604020202020204" charset="0"/>
                <a:ea typeface="Source Sans Pro Light"/>
                <a:cs typeface="Source Sans Pro Light"/>
                <a:sym typeface="Source Sans Pro Light"/>
              </a:rPr>
              <a:t>Rezultate</a:t>
            </a:r>
            <a:endParaRPr sz="2000" dirty="0">
              <a:latin typeface="Montserrat" panose="020B0604020202020204" charset="0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714175" y="706386"/>
            <a:ext cx="72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rgbClr val="000000"/>
                </a:solidFill>
              </a:rPr>
              <a:t>CUPRINS:</a:t>
            </a:r>
            <a:endParaRPr sz="2800" dirty="0">
              <a:solidFill>
                <a:srgbClr val="000000"/>
              </a:solidFill>
            </a:endParaRPr>
          </a:p>
        </p:txBody>
      </p:sp>
      <p:pic>
        <p:nvPicPr>
          <p:cNvPr id="4" name="Google Shape;870;p46">
            <a:extLst>
              <a:ext uri="{FF2B5EF4-FFF2-40B4-BE49-F238E27FC236}">
                <a16:creationId xmlns:a16="http://schemas.microsoft.com/office/drawing/2014/main" id="{CEA43C8E-2C88-4BD3-8E3F-21FF68C8AB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6829">
            <a:off x="4893470" y="1200996"/>
            <a:ext cx="3740806" cy="323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702898" y="1590813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4800" dirty="0">
                <a:solidFill>
                  <a:schemeClr val="dk2"/>
                </a:solidFill>
              </a:rPr>
              <a:t>TEHNOLOGII FOLOSITE</a:t>
            </a:r>
            <a:endParaRPr sz="4800" dirty="0">
              <a:solidFill>
                <a:schemeClr val="dk2"/>
              </a:solidFill>
            </a:endParaRPr>
          </a:p>
        </p:txBody>
      </p:sp>
      <p:grpSp>
        <p:nvGrpSpPr>
          <p:cNvPr id="9" name="Google Shape;5636;p79">
            <a:extLst>
              <a:ext uri="{FF2B5EF4-FFF2-40B4-BE49-F238E27FC236}">
                <a16:creationId xmlns:a16="http://schemas.microsoft.com/office/drawing/2014/main" id="{23EEDF50-4887-488E-BCC2-748203534D68}"/>
              </a:ext>
            </a:extLst>
          </p:cNvPr>
          <p:cNvGrpSpPr/>
          <p:nvPr/>
        </p:nvGrpSpPr>
        <p:grpSpPr>
          <a:xfrm>
            <a:off x="4001410" y="2819221"/>
            <a:ext cx="1141177" cy="1066924"/>
            <a:chOff x="4456875" y="2635825"/>
            <a:chExt cx="481825" cy="451700"/>
          </a:xfrm>
        </p:grpSpPr>
        <p:sp>
          <p:nvSpPr>
            <p:cNvPr id="10" name="Google Shape;5637;p79">
              <a:extLst>
                <a:ext uri="{FF2B5EF4-FFF2-40B4-BE49-F238E27FC236}">
                  <a16:creationId xmlns:a16="http://schemas.microsoft.com/office/drawing/2014/main" id="{FA2CB8E6-09BB-48CF-BED0-E78372759FE0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F7D95">
                    <a:tint val="66000"/>
                    <a:satMod val="160000"/>
                  </a:srgbClr>
                </a:gs>
                <a:gs pos="50000">
                  <a:srgbClr val="5F7D95">
                    <a:tint val="44500"/>
                    <a:satMod val="160000"/>
                  </a:srgbClr>
                </a:gs>
                <a:gs pos="100000">
                  <a:srgbClr val="5F7D9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1" name="Google Shape;5638;p79">
              <a:extLst>
                <a:ext uri="{FF2B5EF4-FFF2-40B4-BE49-F238E27FC236}">
                  <a16:creationId xmlns:a16="http://schemas.microsoft.com/office/drawing/2014/main" id="{B124DFFA-FD1D-4A36-82B3-D948F7385F18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F7D95">
                    <a:tint val="66000"/>
                    <a:satMod val="160000"/>
                  </a:srgbClr>
                </a:gs>
                <a:gs pos="50000">
                  <a:srgbClr val="5F7D95">
                    <a:tint val="44500"/>
                    <a:satMod val="160000"/>
                  </a:srgbClr>
                </a:gs>
                <a:gs pos="100000">
                  <a:srgbClr val="5F7D95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5639;p79">
              <a:extLst>
                <a:ext uri="{FF2B5EF4-FFF2-40B4-BE49-F238E27FC236}">
                  <a16:creationId xmlns:a16="http://schemas.microsoft.com/office/drawing/2014/main" id="{B1D07028-7DD9-41B6-BA43-595D33D00FEB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5640;p79">
              <a:extLst>
                <a:ext uri="{FF2B5EF4-FFF2-40B4-BE49-F238E27FC236}">
                  <a16:creationId xmlns:a16="http://schemas.microsoft.com/office/drawing/2014/main" id="{41E240CD-E82C-4927-B9AA-D44EDB8C5A1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F7D95">
                    <a:tint val="66000"/>
                    <a:satMod val="160000"/>
                  </a:srgbClr>
                </a:gs>
                <a:gs pos="50000">
                  <a:srgbClr val="5F7D95">
                    <a:tint val="44500"/>
                    <a:satMod val="160000"/>
                  </a:srgbClr>
                </a:gs>
                <a:gs pos="100000">
                  <a:srgbClr val="5F7D9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5641;p79">
              <a:extLst>
                <a:ext uri="{FF2B5EF4-FFF2-40B4-BE49-F238E27FC236}">
                  <a16:creationId xmlns:a16="http://schemas.microsoft.com/office/drawing/2014/main" id="{023E1C8D-0BAF-478C-BD21-9F7050C8B6B9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5642;p79">
              <a:extLst>
                <a:ext uri="{FF2B5EF4-FFF2-40B4-BE49-F238E27FC236}">
                  <a16:creationId xmlns:a16="http://schemas.microsoft.com/office/drawing/2014/main" id="{6029454C-1E8A-45F2-9749-53457264C0BE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F7D95">
                    <a:tint val="66000"/>
                    <a:satMod val="160000"/>
                  </a:srgbClr>
                </a:gs>
                <a:gs pos="50000">
                  <a:srgbClr val="5F7D95">
                    <a:tint val="44500"/>
                    <a:satMod val="160000"/>
                  </a:srgbClr>
                </a:gs>
                <a:gs pos="100000">
                  <a:srgbClr val="5F7D9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665531" y="905183"/>
            <a:ext cx="5798400" cy="3333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4000" dirty="0">
                <a:latin typeface="Montserrat" panose="020B0604020202020204" charset="0"/>
              </a:rPr>
              <a:t>Android Studio</a:t>
            </a:r>
            <a:br>
              <a:rPr lang="ro-RO" sz="4000" dirty="0">
                <a:latin typeface="Montserrat" panose="020B0604020202020204" charset="0"/>
              </a:rPr>
            </a:br>
            <a:r>
              <a:rPr lang="ro-RO" sz="4000" dirty="0">
                <a:latin typeface="Montserrat" panose="020B0604020202020204" charset="0"/>
              </a:rPr>
              <a:t>Java</a:t>
            </a:r>
            <a:br>
              <a:rPr lang="ro-RO" sz="4000" dirty="0">
                <a:latin typeface="Montserrat" panose="020B0604020202020204" charset="0"/>
              </a:rPr>
            </a:br>
            <a:r>
              <a:rPr lang="ro-RO" sz="4000" dirty="0">
                <a:latin typeface="Montserrat" panose="020B0604020202020204" charset="0"/>
              </a:rPr>
              <a:t>OpenCV </a:t>
            </a:r>
            <a:r>
              <a:rPr lang="ro-RO" sz="2000" dirty="0">
                <a:latin typeface="Montserrat" panose="020B0604020202020204" charset="0"/>
              </a:rPr>
              <a:t>3.4.12</a:t>
            </a:r>
            <a:endParaRPr sz="2000" dirty="0">
              <a:latin typeface="Montserrat" panose="020B0604020202020204" charset="0"/>
              <a:sym typeface="Montserrat ExtraBold"/>
            </a:endParaRPr>
          </a:p>
        </p:txBody>
      </p:sp>
      <p:grpSp>
        <p:nvGrpSpPr>
          <p:cNvPr id="4" name="Google Shape;8282;p85">
            <a:extLst>
              <a:ext uri="{FF2B5EF4-FFF2-40B4-BE49-F238E27FC236}">
                <a16:creationId xmlns:a16="http://schemas.microsoft.com/office/drawing/2014/main" id="{A40D16FE-5409-41CB-B058-C16D3C35F94E}"/>
              </a:ext>
            </a:extLst>
          </p:cNvPr>
          <p:cNvGrpSpPr/>
          <p:nvPr/>
        </p:nvGrpSpPr>
        <p:grpSpPr>
          <a:xfrm>
            <a:off x="6907429" y="2103196"/>
            <a:ext cx="1571040" cy="1494320"/>
            <a:chOff x="-3030525" y="3973150"/>
            <a:chExt cx="293025" cy="257575"/>
          </a:xfrm>
        </p:grpSpPr>
        <p:sp>
          <p:nvSpPr>
            <p:cNvPr id="5" name="Google Shape;8283;p85">
              <a:extLst>
                <a:ext uri="{FF2B5EF4-FFF2-40B4-BE49-F238E27FC236}">
                  <a16:creationId xmlns:a16="http://schemas.microsoft.com/office/drawing/2014/main" id="{D2A2C29C-D4AC-4AE3-B880-1DA43802A1BC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284;p85">
              <a:extLst>
                <a:ext uri="{FF2B5EF4-FFF2-40B4-BE49-F238E27FC236}">
                  <a16:creationId xmlns:a16="http://schemas.microsoft.com/office/drawing/2014/main" id="{A66867CA-E374-4C87-90E6-9F6554B1BB7F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 idx="2"/>
          </p:nvPr>
        </p:nvSpPr>
        <p:spPr>
          <a:xfrm>
            <a:off x="2308748" y="1602363"/>
            <a:ext cx="4517157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Detalii teoretice</a:t>
            </a:r>
            <a:endParaRPr sz="4000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" name="Google Shape;5908;p80">
            <a:extLst>
              <a:ext uri="{FF2B5EF4-FFF2-40B4-BE49-F238E27FC236}">
                <a16:creationId xmlns:a16="http://schemas.microsoft.com/office/drawing/2014/main" id="{484E20FE-B037-4607-A033-3AF011DCE8E2}"/>
              </a:ext>
            </a:extLst>
          </p:cNvPr>
          <p:cNvGrpSpPr/>
          <p:nvPr/>
        </p:nvGrpSpPr>
        <p:grpSpPr>
          <a:xfrm>
            <a:off x="3934115" y="2820537"/>
            <a:ext cx="1275768" cy="993307"/>
            <a:chOff x="-40378075" y="3267450"/>
            <a:chExt cx="317425" cy="28907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0" name="Google Shape;5909;p80">
              <a:extLst>
                <a:ext uri="{FF2B5EF4-FFF2-40B4-BE49-F238E27FC236}">
                  <a16:creationId xmlns:a16="http://schemas.microsoft.com/office/drawing/2014/main" id="{3F508F1A-C0D2-47F1-B642-0AC6C40C70EF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5910;p80">
              <a:extLst>
                <a:ext uri="{FF2B5EF4-FFF2-40B4-BE49-F238E27FC236}">
                  <a16:creationId xmlns:a16="http://schemas.microsoft.com/office/drawing/2014/main" id="{6B691E11-A8B3-4B8F-AF9E-B8E7980D9128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5911;p80">
              <a:extLst>
                <a:ext uri="{FF2B5EF4-FFF2-40B4-BE49-F238E27FC236}">
                  <a16:creationId xmlns:a16="http://schemas.microsoft.com/office/drawing/2014/main" id="{F2F25173-5572-4DF9-91CD-DC2E243D8D8E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912;p80">
              <a:extLst>
                <a:ext uri="{FF2B5EF4-FFF2-40B4-BE49-F238E27FC236}">
                  <a16:creationId xmlns:a16="http://schemas.microsoft.com/office/drawing/2014/main" id="{F1600180-5C29-4208-9996-EC26D78C2E37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>
            <a:spLocks noGrp="1"/>
          </p:cNvSpPr>
          <p:nvPr>
            <p:ph type="subTitle" idx="1"/>
          </p:nvPr>
        </p:nvSpPr>
        <p:spPr>
          <a:xfrm>
            <a:off x="3993837" y="977362"/>
            <a:ext cx="4694856" cy="3066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o-RO" dirty="0">
                <a:latin typeface="Montserrat" panose="020B0604020202020204" charset="0"/>
              </a:rPr>
              <a:t>Detecția</a:t>
            </a:r>
            <a:r>
              <a:rPr lang="en-US" dirty="0">
                <a:latin typeface="Montserrat" panose="020B0604020202020204" charset="0"/>
              </a:rPr>
              <a:t> facial</a:t>
            </a:r>
            <a:r>
              <a:rPr lang="ro-RO" dirty="0">
                <a:latin typeface="Montserrat" panose="020B0604020202020204" charset="0"/>
              </a:rPr>
              <a:t>ă</a:t>
            </a:r>
            <a:r>
              <a:rPr lang="en-US" dirty="0">
                <a:latin typeface="Montserrat" panose="020B0604020202020204" charset="0"/>
              </a:rPr>
              <a:t> este un tip de software biometric care este capabil s</a:t>
            </a:r>
            <a:r>
              <a:rPr lang="ro-RO" dirty="0">
                <a:latin typeface="Montserrat" panose="020B0604020202020204" charset="0"/>
              </a:rPr>
              <a:t>ă</a:t>
            </a:r>
            <a:r>
              <a:rPr lang="en-US" dirty="0">
                <a:latin typeface="Montserrat" panose="020B0604020202020204" charset="0"/>
              </a:rPr>
              <a:t> </a:t>
            </a:r>
            <a:r>
              <a:rPr lang="ro-RO" dirty="0">
                <a:latin typeface="Montserrat" panose="020B0604020202020204" charset="0"/>
              </a:rPr>
              <a:t>verifice existență unei persoane </a:t>
            </a:r>
            <a:r>
              <a:rPr lang="en-US" dirty="0">
                <a:latin typeface="Montserrat" panose="020B0604020202020204" charset="0"/>
              </a:rPr>
              <a:t>pe baza unei imagini digitale, prin analizarea precis</a:t>
            </a:r>
            <a:r>
              <a:rPr lang="ro-RO" dirty="0">
                <a:latin typeface="Montserrat" panose="020B0604020202020204" charset="0"/>
              </a:rPr>
              <a:t>ă</a:t>
            </a:r>
            <a:r>
              <a:rPr lang="en-US" dirty="0">
                <a:latin typeface="Montserrat" panose="020B0604020202020204" charset="0"/>
              </a:rPr>
              <a:t> a tras</a:t>
            </a:r>
            <a:r>
              <a:rPr lang="ro-RO" dirty="0">
                <a:latin typeface="Montserrat" panose="020B0604020202020204" charset="0"/>
              </a:rPr>
              <a:t>ă</a:t>
            </a:r>
            <a:r>
              <a:rPr lang="en-US" dirty="0">
                <a:latin typeface="Montserrat" panose="020B0604020202020204" charset="0"/>
              </a:rPr>
              <a:t>turilor umane.</a:t>
            </a:r>
            <a:endParaRPr lang="ro-RO" dirty="0">
              <a:latin typeface="Montserrat" panose="020B0604020202020204" charset="0"/>
            </a:endParaRPr>
          </a:p>
          <a:p>
            <a:pPr marL="0" lvl="0" indent="0"/>
            <a:endParaRPr lang="ro-RO" dirty="0">
              <a:latin typeface="Montserrat" panose="020B0604020202020204" charset="0"/>
            </a:endParaRPr>
          </a:p>
          <a:p>
            <a:pPr marL="0" lvl="0" indent="0"/>
            <a:r>
              <a:rPr lang="ro-RO" dirty="0">
                <a:latin typeface="Montserrat" panose="020B0604020202020204" charset="0"/>
              </a:rPr>
              <a:t>Pentru detecția fețelor am folosit algoritmul Darknet. Darknet este o rețea neuronală open source scrisă în C și CUDA. </a:t>
            </a:r>
            <a:endParaRPr dirty="0">
              <a:latin typeface="Montserrat" panose="020B0604020202020204" charset="0"/>
            </a:endParaRPr>
          </a:p>
        </p:txBody>
      </p:sp>
      <p:sp>
        <p:nvSpPr>
          <p:cNvPr id="209" name="Google Shape;209;p42"/>
          <p:cNvSpPr txBox="1">
            <a:spLocks noGrp="1"/>
          </p:cNvSpPr>
          <p:nvPr>
            <p:ph type="title" idx="4294967295"/>
          </p:nvPr>
        </p:nvSpPr>
        <p:spPr>
          <a:xfrm>
            <a:off x="3963369" y="335756"/>
            <a:ext cx="3523281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Detec</a:t>
            </a:r>
            <a:r>
              <a:rPr lang="ro-RO" dirty="0">
                <a:solidFill>
                  <a:srgbClr val="FFFFFF"/>
                </a:solidFill>
              </a:rPr>
              <a:t>ția facială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AB910BDE-6F5E-4791-B5A5-C3351C40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1" y="371475"/>
            <a:ext cx="1935956" cy="1935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graphics, toy, sign, room&#10;&#10;Description automatically generated">
            <a:extLst>
              <a:ext uri="{FF2B5EF4-FFF2-40B4-BE49-F238E27FC236}">
                <a16:creationId xmlns:a16="http://schemas.microsoft.com/office/drawing/2014/main" id="{C5802A37-7B92-4240-A7AF-E10D3856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82" y="2678907"/>
            <a:ext cx="1935956" cy="2093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>
            <a:spLocks noGrp="1"/>
          </p:cNvSpPr>
          <p:nvPr>
            <p:ph type="title"/>
          </p:nvPr>
        </p:nvSpPr>
        <p:spPr>
          <a:xfrm>
            <a:off x="275875" y="435525"/>
            <a:ext cx="4428283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Recunoa</a:t>
            </a:r>
            <a:r>
              <a:rPr lang="ro-RO" sz="2400" dirty="0"/>
              <a:t>șterea obiectelor</a:t>
            </a:r>
            <a:endParaRPr sz="2400" dirty="0"/>
          </a:p>
        </p:txBody>
      </p:sp>
      <p:sp>
        <p:nvSpPr>
          <p:cNvPr id="226" name="Google Shape;226;p43"/>
          <p:cNvSpPr txBox="1">
            <a:spLocks noGrp="1"/>
          </p:cNvSpPr>
          <p:nvPr>
            <p:ph type="body" idx="1"/>
          </p:nvPr>
        </p:nvSpPr>
        <p:spPr>
          <a:xfrm>
            <a:off x="275875" y="1350412"/>
            <a:ext cx="4163965" cy="3021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dirty="0"/>
              <a:t>Recunoa</a:t>
            </a:r>
            <a:r>
              <a:rPr lang="ro-RO" sz="1600" dirty="0"/>
              <a:t>șterea</a:t>
            </a:r>
            <a:r>
              <a:rPr lang="en-US" sz="1600" dirty="0"/>
              <a:t> obiectelor este o </a:t>
            </a:r>
            <a:r>
              <a:rPr lang="ro-RO" sz="1600" dirty="0"/>
              <a:t>metodă</a:t>
            </a:r>
            <a:r>
              <a:rPr lang="en-US" sz="1600" dirty="0"/>
              <a:t> care implică identificarea prezenței, locației și tipului unuia sau </a:t>
            </a:r>
            <a:r>
              <a:rPr lang="ro-RO" sz="1600" dirty="0"/>
              <a:t>a </a:t>
            </a:r>
            <a:r>
              <a:rPr lang="en-US" sz="1600" dirty="0"/>
              <a:t>mai multor obiecte într-o anumită fotografie.</a:t>
            </a:r>
            <a:endParaRPr lang="ro-RO" sz="1600" dirty="0"/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ro-RO" sz="1600" dirty="0"/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o-RO" sz="1600" dirty="0"/>
              <a:t>Pentru detecția și recunoașterea obiectelor am folosit algoritmul YOLO (You Only Look Once) – este un algoritm care poate detecta toate obiectele dintr-o imagine dintr-o singură încercare</a:t>
            </a:r>
            <a:endParaRPr sz="1600" dirty="0"/>
          </a:p>
        </p:txBody>
      </p:sp>
      <p:pic>
        <p:nvPicPr>
          <p:cNvPr id="7" name="Picture 6" descr="A picture containing sitting, table, small, photo&#10;&#10;Description automatically generated">
            <a:extLst>
              <a:ext uri="{FF2B5EF4-FFF2-40B4-BE49-F238E27FC236}">
                <a16:creationId xmlns:a16="http://schemas.microsoft.com/office/drawing/2014/main" id="{8A8F969E-D8FD-4839-84E2-BEAE2278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45" y="1350412"/>
            <a:ext cx="2764875" cy="276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>
            <a:spLocks noGrp="1"/>
          </p:cNvSpPr>
          <p:nvPr>
            <p:ph type="title"/>
          </p:nvPr>
        </p:nvSpPr>
        <p:spPr>
          <a:xfrm>
            <a:off x="2511111" y="1343026"/>
            <a:ext cx="4121775" cy="854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/>
              <a:t>Funcționalități</a:t>
            </a:r>
            <a:endParaRPr sz="4000" dirty="0"/>
          </a:p>
        </p:txBody>
      </p:sp>
      <p:grpSp>
        <p:nvGrpSpPr>
          <p:cNvPr id="24" name="Google Shape;7407;p83">
            <a:extLst>
              <a:ext uri="{FF2B5EF4-FFF2-40B4-BE49-F238E27FC236}">
                <a16:creationId xmlns:a16="http://schemas.microsoft.com/office/drawing/2014/main" id="{73465E2C-E7B3-4165-93E8-E6C4BA9C316B}"/>
              </a:ext>
            </a:extLst>
          </p:cNvPr>
          <p:cNvGrpSpPr/>
          <p:nvPr/>
        </p:nvGrpSpPr>
        <p:grpSpPr>
          <a:xfrm>
            <a:off x="3949178" y="2412402"/>
            <a:ext cx="1245642" cy="1510734"/>
            <a:chOff x="-48233050" y="3569725"/>
            <a:chExt cx="252050" cy="299475"/>
          </a:xfrm>
          <a:solidFill>
            <a:schemeClr val="bg1"/>
          </a:solidFill>
        </p:grpSpPr>
        <p:sp>
          <p:nvSpPr>
            <p:cNvPr id="25" name="Google Shape;7408;p83">
              <a:extLst>
                <a:ext uri="{FF2B5EF4-FFF2-40B4-BE49-F238E27FC236}">
                  <a16:creationId xmlns:a16="http://schemas.microsoft.com/office/drawing/2014/main" id="{2E3D4F61-C200-4A89-87D8-CDF38BEA41AE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409;p83">
              <a:extLst>
                <a:ext uri="{FF2B5EF4-FFF2-40B4-BE49-F238E27FC236}">
                  <a16:creationId xmlns:a16="http://schemas.microsoft.com/office/drawing/2014/main" id="{8839CCFD-7321-470E-8EFF-56287896AA96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410;p83">
              <a:extLst>
                <a:ext uri="{FF2B5EF4-FFF2-40B4-BE49-F238E27FC236}">
                  <a16:creationId xmlns:a16="http://schemas.microsoft.com/office/drawing/2014/main" id="{7E9F5C94-959C-4D8A-AC44-A1B0E66E5493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3010196" y="177748"/>
            <a:ext cx="3123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</a:rPr>
              <a:t>Detecția facială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FF020-F83E-4BEA-A5C7-6F0F1F2F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79" y="842963"/>
            <a:ext cx="6054641" cy="4122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late Presentation by Slidesgo">
  <a:themeElements>
    <a:clrScheme name="Simple Light">
      <a:dk1>
        <a:srgbClr val="000000"/>
      </a:dk1>
      <a:lt1>
        <a:srgbClr val="6326EE"/>
      </a:lt1>
      <a:dk2>
        <a:srgbClr val="FFFFFF"/>
      </a:dk2>
      <a:lt2>
        <a:srgbClr val="9C9E9E"/>
      </a:lt2>
      <a:accent1>
        <a:srgbClr val="6326EE"/>
      </a:accent1>
      <a:accent2>
        <a:srgbClr val="000000"/>
      </a:accent2>
      <a:accent3>
        <a:srgbClr val="FFFFFF"/>
      </a:accent3>
      <a:accent4>
        <a:srgbClr val="6326EE"/>
      </a:accent4>
      <a:accent5>
        <a:srgbClr val="9C9E9E"/>
      </a:accent5>
      <a:accent6>
        <a:srgbClr val="6326E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188</Words>
  <Application>Microsoft Office PowerPoint</Application>
  <PresentationFormat>On-screen Show (16:9)</PresentationFormat>
  <Paragraphs>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 Medium</vt:lpstr>
      <vt:lpstr>Arial</vt:lpstr>
      <vt:lpstr>Montserrat</vt:lpstr>
      <vt:lpstr>Montserrat ExtraBold</vt:lpstr>
      <vt:lpstr>Proxima Nova</vt:lpstr>
      <vt:lpstr>Ellate Presentation by Slidesgo</vt:lpstr>
      <vt:lpstr>Aplicație pentru  detecție facială și recunoaștere de obiecte</vt:lpstr>
      <vt:lpstr>CUPRINS:</vt:lpstr>
      <vt:lpstr>TEHNOLOGII FOLOSITE</vt:lpstr>
      <vt:lpstr>Android Studio Java OpenCV 3.4.12</vt:lpstr>
      <vt:lpstr>Detalii teoretice</vt:lpstr>
      <vt:lpstr>Detecția facială</vt:lpstr>
      <vt:lpstr>Recunoașterea obiectelor</vt:lpstr>
      <vt:lpstr>Funcționalități</vt:lpstr>
      <vt:lpstr>Detecția facială</vt:lpstr>
      <vt:lpstr>Recunoașterea obiectelor</vt:lpstr>
      <vt:lpstr>Schimbarea camerei și permisiunea utilizării acesteia</vt:lpstr>
      <vt:lpstr>Interfață</vt:lpstr>
      <vt:lpstr>PowerPoint Presentation</vt:lpstr>
      <vt:lpstr>Rezultate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pentru  detecție facială și recunoaștere de obiecte</dc:title>
  <dc:creator>Ali</dc:creator>
  <cp:lastModifiedBy>Andrei Moise</cp:lastModifiedBy>
  <cp:revision>28</cp:revision>
  <dcterms:modified xsi:type="dcterms:W3CDTF">2020-12-10T14:37:12Z</dcterms:modified>
</cp:coreProperties>
</file>